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20" r:id="rId2"/>
  </p:sldMasterIdLst>
  <p:notesMasterIdLst>
    <p:notesMasterId r:id="rId27"/>
  </p:notesMasterIdLst>
  <p:handoutMasterIdLst>
    <p:handoutMasterId r:id="rId28"/>
  </p:handoutMasterIdLst>
  <p:sldIdLst>
    <p:sldId id="266" r:id="rId3"/>
    <p:sldId id="257" r:id="rId4"/>
    <p:sldId id="279" r:id="rId5"/>
    <p:sldId id="267" r:id="rId6"/>
    <p:sldId id="283" r:id="rId7"/>
    <p:sldId id="284" r:id="rId8"/>
    <p:sldId id="280" r:id="rId9"/>
    <p:sldId id="268" r:id="rId10"/>
    <p:sldId id="269" r:id="rId11"/>
    <p:sldId id="260" r:id="rId12"/>
    <p:sldId id="270" r:id="rId13"/>
    <p:sldId id="271" r:id="rId14"/>
    <p:sldId id="261" r:id="rId15"/>
    <p:sldId id="272" r:id="rId16"/>
    <p:sldId id="273" r:id="rId17"/>
    <p:sldId id="285" r:id="rId18"/>
    <p:sldId id="274" r:id="rId19"/>
    <p:sldId id="281" r:id="rId20"/>
    <p:sldId id="275" r:id="rId21"/>
    <p:sldId id="276" r:id="rId22"/>
    <p:sldId id="277" r:id="rId23"/>
    <p:sldId id="286" r:id="rId24"/>
    <p:sldId id="288" r:id="rId25"/>
    <p:sldId id="282" r:id="rId26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70" autoAdjust="0"/>
    <p:restoredTop sz="95274" autoAdjust="0"/>
  </p:normalViewPr>
  <p:slideViewPr>
    <p:cSldViewPr>
      <p:cViewPr varScale="1">
        <p:scale>
          <a:sx n="79" d="100"/>
          <a:sy n="79" d="100"/>
        </p:scale>
        <p:origin x="132" y="66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5/5/2015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5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5/5/2015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 algn="ctr">
              <a:buNone/>
              <a:defRPr sz="17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799"/>
            </a:lvl4pPr>
            <a:lvl5pPr marL="1828251" indent="0" algn="ctr">
              <a:buNone/>
              <a:defRPr sz="1799"/>
            </a:lvl5pPr>
            <a:lvl6pPr marL="2285314" indent="0" algn="ctr">
              <a:buNone/>
              <a:defRPr sz="1799"/>
            </a:lvl6pPr>
            <a:lvl7pPr marL="2742377" indent="0" algn="ctr">
              <a:buNone/>
              <a:defRPr sz="1799"/>
            </a:lvl7pPr>
            <a:lvl8pPr marL="3199440" indent="0" algn="ctr">
              <a:buNone/>
              <a:defRPr sz="1799"/>
            </a:lvl8pPr>
            <a:lvl9pPr marL="3656503" indent="0" algn="ctr">
              <a:buNone/>
              <a:defRPr sz="1799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5/5/2015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8709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5/5/2015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2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9" y="762000"/>
            <a:ext cx="2628215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343" y="762000"/>
            <a:ext cx="7579926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5/5/2015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5781" y="59382"/>
            <a:ext cx="0" cy="91416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98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5/5/2015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57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5/5/2015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98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77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5/5/2015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8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1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99" b="0" cap="none" baseline="0">
                <a:solidFill>
                  <a:schemeClr val="accent1"/>
                </a:solidFill>
                <a:latin typeface="+mn-lt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3861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8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99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799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8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5/5/2015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08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5/5/2015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27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5/5/2015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4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3861" y="471509"/>
            <a:ext cx="4387977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9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2" y="822960"/>
            <a:ext cx="5676945" cy="5184648"/>
          </a:xfrm>
        </p:spPr>
        <p:txBody>
          <a:bodyPr/>
          <a:lstStyle>
            <a:lvl1pPr>
              <a:defRPr sz="2399"/>
            </a:lvl1pPr>
            <a:lvl2pPr>
              <a:defRPr sz="1999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3861" y="2257506"/>
            <a:ext cx="4387977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5/5/2015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372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8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5778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8357" y="4960138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5/5/2015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630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2" y="2286000"/>
            <a:ext cx="9717542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3863" y="6470704"/>
            <a:ext cx="215358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AFE8FB1-0A7A-443E-AAF7-31D4FA1AA312}" type="datetimeFigureOut">
              <a:rPr lang="en-US" smtClean="0"/>
              <a:pPr/>
              <a:t>5/5/2015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1671" y="6470704"/>
            <a:ext cx="589992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4511" y="6470704"/>
            <a:ext cx="97341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1802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496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126" rtl="0" eaLnBrk="1" latinLnBrk="0" hangingPunct="1">
        <a:lnSpc>
          <a:spcPct val="80000"/>
        </a:lnSpc>
        <a:spcBef>
          <a:spcPct val="0"/>
        </a:spcBef>
        <a:buNone/>
        <a:defRPr sz="4999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13" indent="-91413" algn="l" defTabSz="914126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199" kern="1200">
          <a:solidFill>
            <a:schemeClr val="tx1"/>
          </a:solidFill>
          <a:latin typeface="+mn-lt"/>
          <a:ea typeface="+mn-ea"/>
          <a:cs typeface="+mn-cs"/>
        </a:defRPr>
      </a:lvl1pPr>
      <a:lvl2pPr marL="26509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44792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18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00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12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38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578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04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/>
              <a:t>Evolved</a:t>
            </a:r>
            <a:r>
              <a:rPr lang="zh-TW" altLang="en-US" sz="4800" dirty="0"/>
              <a:t> </a:t>
            </a:r>
            <a:r>
              <a:rPr lang="en-US" altLang="zh-TW" sz="4800" dirty="0"/>
              <a:t>a</a:t>
            </a:r>
            <a:r>
              <a:rPr lang="zh-TW" altLang="en-US" sz="4800" dirty="0"/>
              <a:t> </a:t>
            </a:r>
            <a:r>
              <a:rPr lang="en-US" sz="4800" dirty="0"/>
              <a:t>Robocode</a:t>
            </a:r>
            <a:r>
              <a:rPr lang="zh-TW" altLang="en-US" sz="4800" dirty="0"/>
              <a:t> </a:t>
            </a:r>
            <a:r>
              <a:rPr lang="en-US" altLang="zh-TW" sz="4800" dirty="0"/>
              <a:t>tank</a:t>
            </a:r>
            <a:r>
              <a:rPr lang="zh-TW" altLang="en-US" sz="4800" dirty="0"/>
              <a:t> </a:t>
            </a:r>
            <a:r>
              <a:rPr lang="en-US" altLang="zh-TW" sz="4800" dirty="0"/>
              <a:t>using</a:t>
            </a:r>
            <a:r>
              <a:rPr lang="zh-TW" altLang="en-US" sz="4800" dirty="0"/>
              <a:t> </a:t>
            </a:r>
            <a:r>
              <a:rPr lang="en-US" altLang="zh-TW" sz="4800" dirty="0"/>
              <a:t>genetic</a:t>
            </a:r>
            <a:r>
              <a:rPr lang="zh-TW" altLang="en-US" sz="4800" dirty="0"/>
              <a:t> </a:t>
            </a:r>
            <a:r>
              <a:rPr lang="en-US" altLang="zh-TW" sz="4800" dirty="0"/>
              <a:t>programming</a:t>
            </a:r>
            <a:endParaRPr lang="en-US" sz="4800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t="7782" r="-13" b="25516"/>
          <a:stretch/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TW" altLang="en-US" sz="1800" dirty="0">
                <a:latin typeface="Miriam Fixed" panose="020B0509050101010101" pitchFamily="49" charset="-79"/>
                <a:cs typeface="Miriam Fixed" panose="020B0509050101010101" pitchFamily="49" charset="-79"/>
              </a:rPr>
              <a:t>張筠婕 戴宗明 連俊豪</a:t>
            </a:r>
            <a:endParaRPr lang="en-US" sz="1800" dirty="0">
              <a:latin typeface="Miriam Fixed" panose="020B0509050101010101" pitchFamily="49" charset="-79"/>
              <a:cs typeface="Miriam Fixed" panose="020B0509050101010101" pitchFamily="49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6095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612" y="1676400"/>
            <a:ext cx="6705600" cy="476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15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612" y="1676400"/>
            <a:ext cx="6705600" cy="476471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551612" y="208483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03812" y="387409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0412" y="387409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60812" y="5638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13612" y="5638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74549" y="5638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37876" y="5638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2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75" y="1676400"/>
            <a:ext cx="6705600" cy="476471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09675" y="208483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61875" y="387409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38475" y="387409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18875" y="5638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871675" y="5638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32612" y="5638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95939" y="5638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416771" y="585216"/>
            <a:ext cx="419100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1.</a:t>
            </a:r>
            <a:r>
              <a:rPr lang="zh-TW" altLang="en-US" sz="2200" dirty="0" smtClean="0"/>
              <a:t> </a:t>
            </a:r>
            <a:r>
              <a:rPr lang="en-US" sz="2200" dirty="0" smtClean="0"/>
              <a:t>Prefix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traversal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if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mark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“1”</a:t>
            </a:r>
          </a:p>
          <a:p>
            <a:endParaRPr lang="en-US" sz="2200" dirty="0"/>
          </a:p>
          <a:p>
            <a:r>
              <a:rPr lang="en-US" sz="2200" dirty="0" err="1" smtClean="0">
                <a:latin typeface="Cordia New" panose="020B0304020202020204" pitchFamily="34" charset="-34"/>
                <a:cs typeface="Cordia New" panose="020B0304020202020204" pitchFamily="34" charset="-34"/>
              </a:rPr>
              <a:t>IfStatement</a:t>
            </a:r>
            <a:endParaRPr lang="en-US" sz="2200" dirty="0" smtClean="0">
              <a:latin typeface="Cordia New" panose="020B0304020202020204" pitchFamily="34" charset="-34"/>
              <a:cs typeface="Cordia New" panose="020B0304020202020204" pitchFamily="34" charset="-34"/>
            </a:endParaRPr>
          </a:p>
          <a:p>
            <a:r>
              <a:rPr lang="en-US" sz="2200" dirty="0" err="1" smtClean="0">
                <a:latin typeface="Cordia New" panose="020B0304020202020204" pitchFamily="34" charset="-34"/>
                <a:cs typeface="Cordia New" panose="020B0304020202020204" pitchFamily="34" charset="-34"/>
              </a:rPr>
              <a:t>ConditionExp</a:t>
            </a:r>
            <a:endParaRPr lang="en-US" sz="2200" dirty="0" smtClean="0">
              <a:latin typeface="Cordia New" panose="020B0304020202020204" pitchFamily="34" charset="-34"/>
              <a:cs typeface="Cordia New" panose="020B0304020202020204" pitchFamily="34" charset="-34"/>
            </a:endParaRPr>
          </a:p>
          <a:p>
            <a:r>
              <a:rPr 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Statement</a:t>
            </a:r>
          </a:p>
          <a:p>
            <a:r>
              <a:rPr lang="en-US" sz="2200" dirty="0" err="1" smtClean="0">
                <a:latin typeface="Cordia New" panose="020B0304020202020204" pitchFamily="34" charset="-34"/>
                <a:cs typeface="Cordia New" panose="020B0304020202020204" pitchFamily="34" charset="-34"/>
              </a:rPr>
              <a:t>ElseIfStatement</a:t>
            </a:r>
            <a:endParaRPr lang="en-US" sz="2200" dirty="0" smtClean="0">
              <a:latin typeface="Cordia New" panose="020B0304020202020204" pitchFamily="34" charset="-34"/>
              <a:cs typeface="Cordia New" panose="020B0304020202020204" pitchFamily="34" charset="-34"/>
            </a:endParaRPr>
          </a:p>
          <a:p>
            <a:r>
              <a:rPr lang="en-US" sz="2200" dirty="0" err="1" smtClean="0">
                <a:latin typeface="Cordia New" panose="020B0304020202020204" pitchFamily="34" charset="-34"/>
                <a:cs typeface="Cordia New" panose="020B0304020202020204" pitchFamily="34" charset="-34"/>
              </a:rPr>
              <a:t>ConditionExp</a:t>
            </a:r>
            <a:endParaRPr lang="en-US" sz="2200" dirty="0" smtClean="0">
              <a:latin typeface="Cordia New" panose="020B0304020202020204" pitchFamily="34" charset="-34"/>
              <a:cs typeface="Cordia New" panose="020B0304020202020204" pitchFamily="34" charset="-34"/>
            </a:endParaRPr>
          </a:p>
          <a:p>
            <a:r>
              <a:rPr 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Statement</a:t>
            </a:r>
          </a:p>
          <a:p>
            <a:endParaRPr lang="en-US" sz="2200" dirty="0"/>
          </a:p>
          <a:p>
            <a:r>
              <a:rPr lang="en-US" sz="2200" dirty="0" smtClean="0"/>
              <a:t>2.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Expand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code</a:t>
            </a:r>
          </a:p>
          <a:p>
            <a:endParaRPr lang="en-US" sz="2200" dirty="0"/>
          </a:p>
          <a:p>
            <a:r>
              <a:rPr 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If</a:t>
            </a:r>
            <a:r>
              <a:rPr lang="zh-TW" alt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altLang="zh-TW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(</a:t>
            </a:r>
            <a:r>
              <a:rPr lang="zh-TW" alt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altLang="zh-TW" sz="2200" dirty="0" err="1" smtClean="0">
                <a:latin typeface="Cordia New" panose="020B0304020202020204" pitchFamily="34" charset="-34"/>
                <a:cs typeface="Cordia New" panose="020B0304020202020204" pitchFamily="34" charset="-34"/>
              </a:rPr>
              <a:t>ConditionExp</a:t>
            </a:r>
            <a:r>
              <a:rPr lang="zh-TW" alt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altLang="zh-TW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)</a:t>
            </a:r>
            <a:r>
              <a:rPr lang="zh-TW" alt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altLang="zh-TW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{</a:t>
            </a:r>
          </a:p>
          <a:p>
            <a:r>
              <a:rPr lang="zh-TW" alt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    </a:t>
            </a:r>
            <a:r>
              <a:rPr lang="en-US" altLang="zh-TW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Statement</a:t>
            </a:r>
          </a:p>
          <a:p>
            <a:r>
              <a:rPr 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}</a:t>
            </a:r>
          </a:p>
          <a:p>
            <a:r>
              <a:rPr 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Else</a:t>
            </a:r>
            <a:r>
              <a:rPr lang="zh-TW" alt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altLang="zh-TW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if</a:t>
            </a:r>
            <a:r>
              <a:rPr lang="zh-TW" alt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altLang="zh-TW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(</a:t>
            </a:r>
            <a:r>
              <a:rPr lang="zh-TW" alt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altLang="zh-TW" sz="2200" dirty="0" err="1" smtClean="0">
                <a:latin typeface="Cordia New" panose="020B0304020202020204" pitchFamily="34" charset="-34"/>
                <a:cs typeface="Cordia New" panose="020B0304020202020204" pitchFamily="34" charset="-34"/>
              </a:rPr>
              <a:t>ConditionExp</a:t>
            </a:r>
            <a:r>
              <a:rPr lang="zh-TW" alt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altLang="zh-TW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)</a:t>
            </a:r>
            <a:r>
              <a:rPr lang="zh-TW" alt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en-US" altLang="zh-TW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{</a:t>
            </a:r>
          </a:p>
          <a:p>
            <a:r>
              <a:rPr lang="zh-TW" altLang="en-US" sz="2200" dirty="0">
                <a:latin typeface="Cordia New" panose="020B0304020202020204" pitchFamily="34" charset="-34"/>
                <a:cs typeface="Cordia New" panose="020B0304020202020204" pitchFamily="34" charset="-34"/>
              </a:rPr>
              <a:t> </a:t>
            </a:r>
            <a:r>
              <a:rPr lang="zh-TW" altLang="en-US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   </a:t>
            </a:r>
            <a:r>
              <a:rPr lang="en-US" altLang="zh-TW" sz="2200" dirty="0" smtClean="0">
                <a:latin typeface="Cordia New" panose="020B0304020202020204" pitchFamily="34" charset="-34"/>
                <a:cs typeface="Cordia New" panose="020B0304020202020204" pitchFamily="34" charset="-34"/>
              </a:rPr>
              <a:t>Statement</a:t>
            </a:r>
          </a:p>
          <a:p>
            <a:r>
              <a:rPr lang="en-US" sz="2200" dirty="0">
                <a:latin typeface="Cordia New" panose="020B0304020202020204" pitchFamily="34" charset="-34"/>
                <a:cs typeface="Cordia New" panose="020B0304020202020204" pitchFamily="34" charset="-34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5740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Crossover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60412" y="2286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200" dirty="0" smtClean="0"/>
              <a:t>Swap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two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sub-tree</a:t>
            </a:r>
          </a:p>
          <a:p>
            <a:pPr marL="342900" indent="-342900">
              <a:buAutoNum type="arabicPeriod"/>
            </a:pPr>
            <a:r>
              <a:rPr lang="en-US" altLang="zh-TW" sz="2200" dirty="0" smtClean="0"/>
              <a:t>Only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swap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those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who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has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same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type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of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rules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512" y="3505200"/>
            <a:ext cx="7592485" cy="2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89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60412" y="2286000"/>
            <a:ext cx="7467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200" dirty="0" smtClean="0"/>
              <a:t>Re-generate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sub-tree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by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randomly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choose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node</a:t>
            </a:r>
          </a:p>
        </p:txBody>
      </p:sp>
    </p:spTree>
    <p:extLst>
      <p:ext uri="{BB962C8B-B14F-4D97-AF65-F5344CB8AC3E}">
        <p14:creationId xmlns:p14="http://schemas.microsoft.com/office/powerpoint/2010/main" val="323691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Fitness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60412" y="2249991"/>
            <a:ext cx="579594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200" dirty="0" smtClean="0"/>
              <a:t>Encode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population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into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three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groups</a:t>
            </a:r>
          </a:p>
          <a:p>
            <a:pPr marL="342900" indent="-342900">
              <a:buAutoNum type="arabicPeriod"/>
            </a:pPr>
            <a:r>
              <a:rPr lang="en-US" altLang="zh-TW" sz="2200" dirty="0" smtClean="0"/>
              <a:t>Decode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tree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into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source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code</a:t>
            </a:r>
          </a:p>
          <a:p>
            <a:pPr marL="342900" indent="-342900">
              <a:buAutoNum type="arabicPeriod"/>
            </a:pPr>
            <a:r>
              <a:rPr lang="en-US" altLang="zh-TW" sz="2200" dirty="0" smtClean="0"/>
              <a:t>Compile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source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code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by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control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engine</a:t>
            </a:r>
          </a:p>
          <a:p>
            <a:pPr marL="342900" indent="-342900">
              <a:buAutoNum type="arabicPeriod"/>
            </a:pPr>
            <a:r>
              <a:rPr lang="en-US" altLang="zh-TW" sz="2200" dirty="0" smtClean="0"/>
              <a:t>Simulation</a:t>
            </a:r>
          </a:p>
          <a:p>
            <a:pPr marL="342900" indent="-342900">
              <a:buAutoNum type="arabicPeriod"/>
            </a:pPr>
            <a:r>
              <a:rPr lang="en-US" altLang="zh-TW" sz="2200" dirty="0" smtClean="0"/>
              <a:t>Score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result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by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formula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bellow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012" y="585216"/>
            <a:ext cx="5966729" cy="294436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1412291" y="4718205"/>
                <a:ext cx="504907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=0.2</m:t>
                      </m:r>
                      <m:r>
                        <a:rPr lang="zh-TW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zh-TW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𝑅𝑎𝑚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+0.4</m:t>
                      </m:r>
                      <m:r>
                        <a:rPr lang="zh-TW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𝐵𝑢𝑙𝑙𝑒𝑡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+0.4×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𝑆𝑢𝑟𝑣𝑖𝑣𝑒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2291" y="4718205"/>
                <a:ext cx="5049075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/>
              <p:cNvSpPr/>
              <p:nvPr/>
            </p:nvSpPr>
            <p:spPr>
              <a:xfrm>
                <a:off x="1317298" y="5254103"/>
                <a:ext cx="52390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</m:t>
                      </m:r>
                      <m:r>
                        <a:rPr lang="zh-TW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zh-TW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𝑅𝑎𝑚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+0.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zh-TW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𝐵𝑢𝑙𝑙𝑒𝑡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+0.4×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𝑆𝑢𝑟𝑣𝑖𝑣𝑒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7298" y="5254103"/>
                <a:ext cx="5239063" cy="36933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/>
              <p:cNvSpPr/>
              <p:nvPr/>
            </p:nvSpPr>
            <p:spPr>
              <a:xfrm>
                <a:off x="1317298" y="5847323"/>
                <a:ext cx="52390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=0.2</m:t>
                      </m:r>
                      <m:r>
                        <a:rPr lang="zh-TW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zh-TW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𝑅𝑎𝑚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+0.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zh-TW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𝐵𝑢𝑙𝑙𝑒𝑡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+0.8×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𝑆𝑢𝑟𝑣𝑖𝑣𝑒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7298" y="5847323"/>
                <a:ext cx="5239063" cy="369332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236475" y="4591175"/>
                <a:ext cx="1590059" cy="5250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  <m:r>
                            <a:rPr lang="zh-TW" alt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num>
                        <m:den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zh-TW" alt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6475" y="4591175"/>
                <a:ext cx="1590059" cy="525016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7386636" y="5645006"/>
                <a:ext cx="156318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𝑆𝑒𝑙𝑓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𝑆𝑐𝑜𝑟𝑒</m:t>
                      </m:r>
                    </m:oMath>
                  </m:oMathPara>
                </a14:m>
                <a:endParaRPr lang="en-US" b="0" dirty="0" smtClean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6636" y="5645006"/>
                <a:ext cx="1563185" cy="276999"/>
              </a:xfrm>
              <a:prstGeom prst="rect">
                <a:avLst/>
              </a:prstGeom>
              <a:blipFill rotWithShape="0">
                <a:blip r:embed="rId7"/>
                <a:stretch>
                  <a:fillRect l="-3125" t="-2222" r="-2734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7386636" y="5955149"/>
                <a:ext cx="186794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𝐸𝑛𝑒𝑚𝑦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𝑆𝑐𝑜𝑟𝑒</m:t>
                      </m:r>
                    </m:oMath>
                  </m:oMathPara>
                </a14:m>
                <a:endParaRPr lang="en-US" b="0" dirty="0" smtClean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6636" y="5955149"/>
                <a:ext cx="1867947" cy="276999"/>
              </a:xfrm>
              <a:prstGeom prst="rect">
                <a:avLst/>
              </a:prstGeom>
              <a:blipFill rotWithShape="0">
                <a:blip r:embed="rId8"/>
                <a:stretch>
                  <a:fillRect l="-2288" r="-2288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7386636" y="6298435"/>
                <a:ext cx="288130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𝑆𝑚𝑎𝑙𝑙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𝑃𝑜𝑠𝑖𝑡𝑖𝑣𝑒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𝑁𝑢𝑚𝑏𝑒𝑟</m:t>
                      </m:r>
                    </m:oMath>
                  </m:oMathPara>
                </a14:m>
                <a:endParaRPr lang="en-US" b="0" dirty="0" smtClean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6636" y="6298435"/>
                <a:ext cx="2881302" cy="276999"/>
              </a:xfrm>
              <a:prstGeom prst="rect">
                <a:avLst/>
              </a:prstGeom>
              <a:blipFill rotWithShape="0">
                <a:blip r:embed="rId9"/>
                <a:stretch>
                  <a:fillRect l="-636" r="-1483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518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Fitness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60413" y="2084832"/>
            <a:ext cx="10668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 startAt="6"/>
            </a:pPr>
            <a:r>
              <a:rPr lang="en-US" altLang="zh-TW" sz="2200" dirty="0" smtClean="0"/>
              <a:t>In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each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generation,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will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use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average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score(S)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of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competition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with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spin-robot,</a:t>
            </a:r>
            <a:r>
              <a:rPr lang="zh-TW" altLang="en-US" sz="2200" dirty="0" smtClean="0"/>
              <a:t> </a:t>
            </a:r>
            <a:r>
              <a:rPr lang="en-US" altLang="zh-TW" sz="2200" dirty="0" err="1" smtClean="0"/>
              <a:t>trackfire</a:t>
            </a:r>
            <a:r>
              <a:rPr lang="en-US" altLang="zh-TW" sz="2200" dirty="0" smtClean="0"/>
              <a:t>,</a:t>
            </a:r>
            <a:r>
              <a:rPr lang="zh-TW" altLang="en-US" sz="2200" dirty="0" smtClean="0"/>
              <a:t> </a:t>
            </a:r>
            <a:r>
              <a:rPr lang="en-US" altLang="zh-TW" sz="2200" dirty="0" err="1" smtClean="0"/>
              <a:t>ramfire</a:t>
            </a:r>
            <a:r>
              <a:rPr lang="en-US" altLang="zh-TW" sz="2200" dirty="0" smtClean="0"/>
              <a:t>,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crazy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and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top</a:t>
            </a:r>
            <a:r>
              <a:rPr lang="zh-TW" altLang="en-US" sz="2200" dirty="0"/>
              <a:t> </a:t>
            </a:r>
            <a:r>
              <a:rPr lang="en-US" altLang="zh-TW" sz="2200" dirty="0" smtClean="0"/>
              <a:t>robot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of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each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population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group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from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last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generation</a:t>
            </a:r>
          </a:p>
          <a:p>
            <a:pPr marL="457200" indent="-457200">
              <a:buAutoNum type="arabicPeriod" startAt="6"/>
            </a:pPr>
            <a:endParaRPr lang="en-US" altLang="zh-TW" sz="2200" dirty="0" smtClean="0"/>
          </a:p>
          <a:p>
            <a:pPr marL="457200" indent="-457200">
              <a:buAutoNum type="arabicPeriod" startAt="6"/>
            </a:pPr>
            <a:endParaRPr lang="en-US" altLang="zh-TW" sz="2200" dirty="0"/>
          </a:p>
          <a:p>
            <a:endParaRPr lang="en-US" altLang="zh-TW" sz="2200" dirty="0" smtClean="0"/>
          </a:p>
        </p:txBody>
      </p:sp>
    </p:spTree>
    <p:extLst>
      <p:ext uri="{BB962C8B-B14F-4D97-AF65-F5344CB8AC3E}">
        <p14:creationId xmlns:p14="http://schemas.microsoft.com/office/powerpoint/2010/main" val="259113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60412" y="2286000"/>
            <a:ext cx="9220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top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10%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parents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copy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directly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into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next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generation</a:t>
            </a:r>
          </a:p>
          <a:p>
            <a:pPr marL="342900" indent="-342900">
              <a:buAutoNum type="arabicPeriod"/>
            </a:pPr>
            <a:r>
              <a:rPr lang="en-US" altLang="zh-TW" sz="2200" dirty="0" smtClean="0"/>
              <a:t>Fill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population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of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next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generation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with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others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(parents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and</a:t>
            </a:r>
            <a:r>
              <a:rPr lang="zh-TW" altLang="en-US" sz="2200" dirty="0" smtClean="0"/>
              <a:t> </a:t>
            </a:r>
            <a:r>
              <a:rPr lang="en-US" altLang="zh-TW" sz="2200" dirty="0" err="1" smtClean="0"/>
              <a:t>offsprings</a:t>
            </a:r>
            <a:r>
              <a:rPr lang="en-US" altLang="zh-TW" sz="22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8232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/>
          <p:cNvSpPr txBox="1">
            <a:spLocks/>
          </p:cNvSpPr>
          <p:nvPr/>
        </p:nvSpPr>
        <p:spPr>
          <a:xfrm>
            <a:off x="0" y="2895600"/>
            <a:ext cx="12188825" cy="1499616"/>
          </a:xfrm>
          <a:prstGeom prst="rect">
            <a:avLst/>
          </a:prstGeom>
        </p:spPr>
        <p:txBody>
          <a:bodyPr/>
          <a:lstStyle>
            <a:lvl1pPr algn="l" defTabSz="914126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999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 smtClean="0"/>
              <a:t>Robocode</a:t>
            </a:r>
            <a:r>
              <a:rPr lang="en-US" dirty="0" smtClean="0"/>
              <a:t> </a:t>
            </a:r>
            <a:r>
              <a:rPr lang="en-US" dirty="0" err="1" smtClean="0"/>
              <a:t>intrgration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8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r>
              <a:rPr lang="zh-TW" altLang="en-US" dirty="0" smtClean="0"/>
              <a:t> </a:t>
            </a:r>
            <a:r>
              <a:rPr lang="en-US" altLang="zh-TW" dirty="0" smtClean="0"/>
              <a:t>we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apply</a:t>
            </a:r>
            <a:r>
              <a:rPr lang="zh-TW" altLang="en-US" dirty="0" smtClean="0"/>
              <a:t> </a:t>
            </a:r>
            <a:r>
              <a:rPr lang="en-US" altLang="zh-TW" dirty="0" smtClean="0"/>
              <a:t>GP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robocode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60412" y="2286000"/>
            <a:ext cx="7239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200" dirty="0" smtClean="0"/>
              <a:t>We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hand-made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robot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first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!!</a:t>
            </a:r>
            <a:endParaRPr lang="en-US" altLang="zh-TW" sz="2200" dirty="0"/>
          </a:p>
        </p:txBody>
      </p:sp>
    </p:spTree>
    <p:extLst>
      <p:ext uri="{BB962C8B-B14F-4D97-AF65-F5344CB8AC3E}">
        <p14:creationId xmlns:p14="http://schemas.microsoft.com/office/powerpoint/2010/main" val="3628462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altLang="zh-TW" sz="2400" dirty="0" smtClean="0"/>
              <a:t>Introduction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400" dirty="0" smtClean="0"/>
              <a:t>Architecture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altLang="zh-TW" sz="2400" dirty="0" smtClean="0"/>
              <a:t>Encode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/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Decode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400" dirty="0" smtClean="0"/>
              <a:t>Crossover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400" dirty="0" smtClean="0"/>
              <a:t>Mutation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400" dirty="0" smtClean="0"/>
              <a:t>Fitness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400" dirty="0" smtClean="0"/>
              <a:t>Selection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400" dirty="0" smtClean="0"/>
              <a:t>How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we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apply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GP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to</a:t>
            </a:r>
            <a:r>
              <a:rPr lang="zh-TW" altLang="en-US" sz="2400" dirty="0" smtClean="0"/>
              <a:t> </a:t>
            </a:r>
            <a:r>
              <a:rPr lang="en-US" altLang="zh-TW" sz="2400" dirty="0" err="1" smtClean="0"/>
              <a:t>Robocode</a:t>
            </a:r>
            <a:endParaRPr lang="en-US" altLang="zh-TW" sz="2400" dirty="0"/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altLang="zh-TW" sz="2400" dirty="0" smtClean="0"/>
              <a:t>What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we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have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done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altLang="zh-TW" sz="2400" dirty="0" smtClean="0"/>
              <a:t>Future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works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altLang="zh-TW" sz="2400" dirty="0" smtClean="0"/>
              <a:t>Q&amp;A?</a:t>
            </a:r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obocode_han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9231" y="152400"/>
            <a:ext cx="8686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6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r>
              <a:rPr lang="zh-TW" altLang="en-US" dirty="0" smtClean="0"/>
              <a:t> </a:t>
            </a:r>
            <a:r>
              <a:rPr lang="en-US" altLang="zh-TW" dirty="0" smtClean="0"/>
              <a:t>we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apply</a:t>
            </a:r>
            <a:r>
              <a:rPr lang="zh-TW" altLang="en-US" dirty="0" smtClean="0"/>
              <a:t> </a:t>
            </a:r>
            <a:r>
              <a:rPr lang="en-US" altLang="zh-TW" dirty="0" smtClean="0"/>
              <a:t>GP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robocode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30750" y="2084832"/>
            <a:ext cx="11428413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200" dirty="0" smtClean="0"/>
              <a:t>We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hand</a:t>
            </a:r>
            <a:r>
              <a:rPr lang="en-US" altLang="zh-TW" sz="2200" dirty="0"/>
              <a:t>-</a:t>
            </a:r>
            <a:r>
              <a:rPr lang="en-US" altLang="zh-TW" sz="2200" dirty="0" smtClean="0"/>
              <a:t>made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robot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first</a:t>
            </a:r>
            <a:r>
              <a:rPr lang="zh-TW" altLang="en-US" sz="2200" dirty="0"/>
              <a:t> </a:t>
            </a:r>
            <a:r>
              <a:rPr lang="en-US" altLang="zh-TW" sz="2200" dirty="0" smtClean="0"/>
              <a:t>!!</a:t>
            </a:r>
          </a:p>
          <a:p>
            <a:pPr marL="342900" indent="-342900">
              <a:buAutoNum type="arabicPeriod"/>
            </a:pPr>
            <a:endParaRPr lang="en-US" altLang="zh-TW" sz="2200" dirty="0" smtClean="0"/>
          </a:p>
          <a:p>
            <a:pPr marL="342900" indent="-342900">
              <a:buAutoNum type="arabicPeriod"/>
            </a:pPr>
            <a:r>
              <a:rPr lang="en-US" altLang="zh-TW" sz="2200" dirty="0" smtClean="0"/>
              <a:t>It’s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already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been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good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robot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(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can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win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all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/>
              <a:t> </a:t>
            </a:r>
            <a:r>
              <a:rPr lang="en-US" altLang="zh-TW" sz="2200" dirty="0" smtClean="0"/>
              <a:t>built-in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robots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)</a:t>
            </a:r>
          </a:p>
          <a:p>
            <a:pPr marL="342900" indent="-342900">
              <a:buAutoNum type="arabicPeriod"/>
            </a:pPr>
            <a:r>
              <a:rPr lang="en-US" altLang="zh-TW" sz="2200" dirty="0" smtClean="0"/>
              <a:t>But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want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improve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it’s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movement,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there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are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also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some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features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want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reserved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by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hardcode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(radar-lock,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track-gun…)</a:t>
            </a:r>
          </a:p>
          <a:p>
            <a:pPr marL="342900" indent="-342900">
              <a:buAutoNum type="arabicPeriod"/>
            </a:pPr>
            <a:r>
              <a:rPr lang="en-US" altLang="zh-TW" sz="2200" dirty="0" smtClean="0"/>
              <a:t>Therefore,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intend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put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THREE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GP-trees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into</a:t>
            </a:r>
            <a:r>
              <a:rPr lang="zh-TW" altLang="en-US" sz="2200" dirty="0" smtClean="0"/>
              <a:t> </a:t>
            </a:r>
            <a:endParaRPr lang="en-US" altLang="zh-TW" sz="2200" dirty="0" smtClean="0"/>
          </a:p>
          <a:p>
            <a:pPr marL="342900" indent="-342900">
              <a:buAutoNum type="arabicPeriod"/>
            </a:pPr>
            <a:endParaRPr lang="en-US" altLang="zh-TW" sz="2200" dirty="0"/>
          </a:p>
          <a:p>
            <a:r>
              <a:rPr lang="zh-TW" altLang="en-US" sz="2200" dirty="0" smtClean="0"/>
              <a:t> </a:t>
            </a:r>
            <a:r>
              <a:rPr lang="en-US" altLang="zh-TW" sz="2200" dirty="0" smtClean="0"/>
              <a:t>	</a:t>
            </a:r>
            <a:r>
              <a:rPr lang="en-US" altLang="zh-TW" sz="2200" dirty="0" err="1" smtClean="0"/>
              <a:t>OnHitWall</a:t>
            </a:r>
            <a:r>
              <a:rPr lang="en-US" altLang="zh-TW" sz="2200" dirty="0" smtClean="0"/>
              <a:t>()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	–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Reaction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when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robot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hit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wall</a:t>
            </a:r>
          </a:p>
          <a:p>
            <a:r>
              <a:rPr lang="zh-TW" altLang="en-US" sz="2200" dirty="0" smtClean="0"/>
              <a:t> </a:t>
            </a:r>
            <a:r>
              <a:rPr lang="en-US" altLang="zh-TW" sz="2200" dirty="0" smtClean="0"/>
              <a:t>	</a:t>
            </a:r>
            <a:r>
              <a:rPr lang="en-US" altLang="zh-TW" sz="2200" dirty="0" err="1" smtClean="0"/>
              <a:t>doMove</a:t>
            </a:r>
            <a:r>
              <a:rPr lang="en-US" altLang="zh-TW" sz="2200" dirty="0" smtClean="0"/>
              <a:t>()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	–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Movement,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can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also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escape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or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ram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enemy</a:t>
            </a:r>
          </a:p>
          <a:p>
            <a:r>
              <a:rPr lang="zh-TW" altLang="en-US" sz="2200" dirty="0" smtClean="0"/>
              <a:t> </a:t>
            </a:r>
            <a:r>
              <a:rPr lang="en-US" altLang="zh-TW" sz="2200" dirty="0" smtClean="0"/>
              <a:t>	</a:t>
            </a:r>
            <a:r>
              <a:rPr lang="en-US" altLang="zh-TW" sz="2200" dirty="0" err="1" smtClean="0"/>
              <a:t>doFire</a:t>
            </a:r>
            <a:r>
              <a:rPr lang="en-US" altLang="zh-TW" sz="2200" dirty="0" smtClean="0"/>
              <a:t>()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	–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Accuracy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!!!</a:t>
            </a:r>
          </a:p>
          <a:p>
            <a:endParaRPr lang="en-US" altLang="zh-TW" sz="2200" dirty="0"/>
          </a:p>
          <a:p>
            <a:r>
              <a:rPr lang="en-US" altLang="zh-TW" sz="2200" dirty="0" smtClean="0"/>
              <a:t>Finally,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IF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AND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ONLY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IF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EVOLVE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ROBOT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WELL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(coding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and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benchmark),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will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insert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local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search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tune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parameters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!!</a:t>
            </a:r>
          </a:p>
          <a:p>
            <a:endParaRPr lang="en-US" altLang="zh-TW" sz="2200" dirty="0"/>
          </a:p>
          <a:p>
            <a:endParaRPr lang="en-US" altLang="zh-TW" sz="2200" dirty="0" smtClean="0"/>
          </a:p>
        </p:txBody>
      </p:sp>
    </p:spTree>
    <p:extLst>
      <p:ext uri="{BB962C8B-B14F-4D97-AF65-F5344CB8AC3E}">
        <p14:creationId xmlns:p14="http://schemas.microsoft.com/office/powerpoint/2010/main" val="5134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zh-TW" altLang="en-US" dirty="0" smtClean="0"/>
              <a:t> </a:t>
            </a:r>
            <a:r>
              <a:rPr lang="en-US" altLang="zh-TW" dirty="0" smtClean="0"/>
              <a:t>we</a:t>
            </a:r>
            <a:r>
              <a:rPr lang="zh-TW" altLang="en-US" dirty="0" smtClean="0"/>
              <a:t> </a:t>
            </a:r>
            <a:r>
              <a:rPr lang="en-US" altLang="zh-TW" dirty="0" smtClean="0"/>
              <a:t>have</a:t>
            </a:r>
            <a:r>
              <a:rPr lang="zh-TW" altLang="en-US" dirty="0" smtClean="0"/>
              <a:t> </a:t>
            </a:r>
            <a:r>
              <a:rPr lang="en-US" altLang="zh-TW" dirty="0" smtClean="0"/>
              <a:t>done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30750" y="2084832"/>
            <a:ext cx="114284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parser</a:t>
            </a:r>
            <a:endParaRPr lang="en-US" altLang="zh-TW" sz="2200" dirty="0"/>
          </a:p>
          <a:p>
            <a:pPr marL="457200" indent="-457200">
              <a:buAutoNum type="arabicPeriod"/>
            </a:pPr>
            <a:r>
              <a:rPr lang="en-US" altLang="zh-TW" sz="2200" dirty="0" smtClean="0"/>
              <a:t>The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control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engine</a:t>
            </a:r>
            <a:endParaRPr lang="en-US" altLang="zh-TW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212" y="2569285"/>
            <a:ext cx="7517453" cy="3709595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rot="5400000">
            <a:off x="6640093" y="2194286"/>
            <a:ext cx="137446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 rot="5400000">
            <a:off x="4427245" y="2194286"/>
            <a:ext cx="1374469" cy="484632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37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zh-TW" altLang="en-US" dirty="0" smtClean="0"/>
              <a:t> </a:t>
            </a:r>
            <a:r>
              <a:rPr lang="en-US" altLang="zh-TW" dirty="0" smtClean="0"/>
              <a:t>works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0883" y="2819400"/>
            <a:ext cx="329233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200" dirty="0" smtClean="0"/>
              <a:t>(Sunday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is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good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ending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of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week,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also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good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start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:P)</a:t>
            </a:r>
          </a:p>
          <a:p>
            <a:endParaRPr lang="en-US" altLang="zh-TW" sz="2200" dirty="0" smtClean="0"/>
          </a:p>
          <a:p>
            <a:r>
              <a:rPr lang="en-US" altLang="zh-TW" sz="2200" dirty="0" smtClean="0"/>
              <a:t>Now</a:t>
            </a:r>
            <a:r>
              <a:rPr lang="zh-TW" altLang="en-US" sz="2200" dirty="0" smtClean="0"/>
              <a:t>  </a:t>
            </a:r>
            <a:r>
              <a:rPr lang="en-US" altLang="zh-TW" sz="2200" dirty="0" smtClean="0"/>
              <a:t>~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5/10</a:t>
            </a:r>
            <a:r>
              <a:rPr lang="zh-TW" altLang="en-US" sz="2200" dirty="0"/>
              <a:t> </a:t>
            </a:r>
            <a:r>
              <a:rPr lang="en-US" altLang="zh-TW" sz="2200" dirty="0" smtClean="0"/>
              <a:t>GP</a:t>
            </a:r>
            <a:endParaRPr lang="en-US" altLang="zh-TW" sz="2200" dirty="0"/>
          </a:p>
          <a:p>
            <a:r>
              <a:rPr lang="en-US" altLang="zh-TW" sz="2200" dirty="0" smtClean="0"/>
              <a:t>5/10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~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5/17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Test</a:t>
            </a:r>
          </a:p>
          <a:p>
            <a:r>
              <a:rPr lang="en-US" altLang="zh-TW" sz="2200" dirty="0" smtClean="0"/>
              <a:t>5/17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~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5/24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Evolve</a:t>
            </a:r>
          </a:p>
          <a:p>
            <a:r>
              <a:rPr lang="en-US" altLang="zh-TW" sz="2200" dirty="0" smtClean="0"/>
              <a:t>5/24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~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Final</a:t>
            </a:r>
            <a:r>
              <a:rPr lang="zh-TW" altLang="en-US" sz="2200" dirty="0" smtClean="0"/>
              <a:t>  </a:t>
            </a:r>
            <a:r>
              <a:rPr lang="en-US" altLang="zh-TW" sz="2200" dirty="0" smtClean="0"/>
              <a:t>Tune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and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fix</a:t>
            </a:r>
            <a:endParaRPr lang="en-US" altLang="zh-TW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212" y="2569285"/>
            <a:ext cx="7517453" cy="3709595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 rot="5400000">
            <a:off x="4427245" y="2194286"/>
            <a:ext cx="1374469" cy="484632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 rot="7218534">
            <a:off x="10095646" y="4111572"/>
            <a:ext cx="1374469" cy="484632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482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/>
          <p:cNvSpPr txBox="1">
            <a:spLocks/>
          </p:cNvSpPr>
          <p:nvPr/>
        </p:nvSpPr>
        <p:spPr>
          <a:xfrm>
            <a:off x="0" y="2895600"/>
            <a:ext cx="12188825" cy="1499616"/>
          </a:xfrm>
          <a:prstGeom prst="rect">
            <a:avLst/>
          </a:prstGeom>
        </p:spPr>
        <p:txBody>
          <a:bodyPr/>
          <a:lstStyle>
            <a:lvl1pPr algn="l" defTabSz="914126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999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/>
              <a:t>Q&amp;A?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653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/>
          <p:cNvSpPr txBox="1">
            <a:spLocks/>
          </p:cNvSpPr>
          <p:nvPr/>
        </p:nvSpPr>
        <p:spPr>
          <a:xfrm>
            <a:off x="0" y="2895600"/>
            <a:ext cx="12188825" cy="1499616"/>
          </a:xfrm>
          <a:prstGeom prst="rect">
            <a:avLst/>
          </a:prstGeom>
        </p:spPr>
        <p:txBody>
          <a:bodyPr/>
          <a:lstStyle>
            <a:lvl1pPr algn="l" defTabSz="914126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999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Background 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39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9925" y="2084832"/>
            <a:ext cx="1981477" cy="1419423"/>
          </a:xfrm>
        </p:spPr>
      </p:pic>
      <p:sp>
        <p:nvSpPr>
          <p:cNvPr id="8" name="Content Placeholder 4"/>
          <p:cNvSpPr txBox="1">
            <a:spLocks/>
          </p:cNvSpPr>
          <p:nvPr/>
        </p:nvSpPr>
        <p:spPr>
          <a:xfrm>
            <a:off x="1023860" y="2286000"/>
            <a:ext cx="9337752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13" indent="-91413" algn="l" defTabSz="914126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096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7922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182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007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126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386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5787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047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1.</a:t>
            </a:r>
            <a:r>
              <a:rPr lang="zh-TW" altLang="en-US" dirty="0" smtClean="0"/>
              <a:t> </a:t>
            </a:r>
            <a:r>
              <a:rPr lang="en-US" altLang="zh-TW" dirty="0" smtClean="0"/>
              <a:t>Tank</a:t>
            </a:r>
            <a:r>
              <a:rPr lang="zh-TW" altLang="en-US" dirty="0" smtClean="0"/>
              <a:t> </a:t>
            </a:r>
            <a:r>
              <a:rPr lang="en-US" altLang="zh-TW" dirty="0" smtClean="0"/>
              <a:t>can</a:t>
            </a:r>
            <a:r>
              <a:rPr lang="zh-TW" altLang="en-US" dirty="0" smtClean="0"/>
              <a:t> </a:t>
            </a:r>
            <a:r>
              <a:rPr lang="en-US" altLang="zh-TW" dirty="0" smtClean="0"/>
              <a:t>move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forward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backward</a:t>
            </a:r>
          </a:p>
          <a:p>
            <a:r>
              <a:rPr lang="en-US" dirty="0" smtClean="0"/>
              <a:t>2.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There</a:t>
            </a:r>
            <a:r>
              <a:rPr lang="zh-TW" altLang="en-US" dirty="0" smtClean="0"/>
              <a:t> </a:t>
            </a:r>
            <a:r>
              <a:rPr lang="en-US" altLang="zh-TW" dirty="0" smtClean="0"/>
              <a:t>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three</a:t>
            </a:r>
            <a:r>
              <a:rPr lang="zh-TW" altLang="en-US" dirty="0" smtClean="0"/>
              <a:t> </a:t>
            </a:r>
            <a:r>
              <a:rPr lang="en-US" altLang="zh-TW" dirty="0" smtClean="0"/>
              <a:t>components</a:t>
            </a:r>
          </a:p>
          <a:p>
            <a:pPr marL="0" indent="0">
              <a:buNone/>
            </a:pPr>
            <a:r>
              <a:rPr lang="en-US" altLang="zh-TW" dirty="0" smtClean="0"/>
              <a:t>	Radar:</a:t>
            </a:r>
            <a:r>
              <a:rPr lang="zh-TW" altLang="en-US" dirty="0" smtClean="0"/>
              <a:t> </a:t>
            </a:r>
            <a:r>
              <a:rPr lang="en-US" altLang="zh-TW" dirty="0" smtClean="0"/>
              <a:t>	Scan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/>
              <a:t> </a:t>
            </a:r>
            <a:r>
              <a:rPr lang="en-US" altLang="zh-TW" dirty="0" smtClean="0"/>
              <a:t>enemy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Gun:</a:t>
            </a:r>
            <a:r>
              <a:rPr lang="zh-TW" altLang="en-US" dirty="0" smtClean="0"/>
              <a:t> </a:t>
            </a:r>
            <a:r>
              <a:rPr lang="en-US" altLang="zh-TW" dirty="0" smtClean="0"/>
              <a:t>	Fire</a:t>
            </a:r>
            <a:r>
              <a:rPr lang="zh-TW" altLang="en-US" dirty="0" smtClean="0"/>
              <a:t> </a:t>
            </a:r>
            <a:r>
              <a:rPr lang="en-US" altLang="zh-TW" dirty="0" smtClean="0"/>
              <a:t>bullets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Body:	Moving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direction</a:t>
            </a:r>
          </a:p>
          <a:p>
            <a:pPr marL="0" indent="0">
              <a:buNone/>
            </a:pPr>
            <a:r>
              <a:rPr lang="zh-TW" altLang="en-US" dirty="0" smtClean="0"/>
              <a:t> </a:t>
            </a:r>
            <a:r>
              <a:rPr lang="en-US" altLang="zh-TW" dirty="0" smtClean="0"/>
              <a:t>3.</a:t>
            </a:r>
            <a:r>
              <a:rPr lang="zh-TW" altLang="en-US" dirty="0" smtClean="0"/>
              <a:t> </a:t>
            </a:r>
            <a:r>
              <a:rPr lang="en-US" altLang="zh-TW" dirty="0" smtClean="0"/>
              <a:t>Once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energy</a:t>
            </a:r>
            <a:r>
              <a:rPr lang="zh-TW" altLang="en-US" dirty="0" smtClean="0"/>
              <a:t> </a:t>
            </a:r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/>
              <a:t>empty,</a:t>
            </a:r>
            <a:r>
              <a:rPr lang="zh-TW" altLang="en-US" dirty="0" smtClean="0"/>
              <a:t> </a:t>
            </a:r>
            <a:r>
              <a:rPr lang="en-US" altLang="zh-TW" dirty="0" smtClean="0"/>
              <a:t>any</a:t>
            </a:r>
            <a:r>
              <a:rPr lang="zh-TW" altLang="en-US" dirty="0" smtClean="0"/>
              <a:t> </a:t>
            </a:r>
            <a:r>
              <a:rPr lang="en-US" altLang="zh-TW" dirty="0" smtClean="0"/>
              <a:t>additional</a:t>
            </a:r>
            <a:r>
              <a:rPr lang="zh-TW" altLang="en-US" dirty="0"/>
              <a:t> </a:t>
            </a:r>
            <a:r>
              <a:rPr lang="en-US" altLang="zh-TW" dirty="0" smtClean="0"/>
              <a:t>damage</a:t>
            </a:r>
            <a:r>
              <a:rPr lang="zh-TW" altLang="en-US" dirty="0" smtClean="0"/>
              <a:t> </a:t>
            </a:r>
            <a:r>
              <a:rPr lang="en-US" altLang="zh-TW" dirty="0" smtClean="0"/>
              <a:t>will</a:t>
            </a:r>
            <a:r>
              <a:rPr lang="zh-TW" altLang="en-US" dirty="0" smtClean="0"/>
              <a:t> </a:t>
            </a:r>
            <a:r>
              <a:rPr lang="en-US" altLang="zh-TW" dirty="0" smtClean="0"/>
              <a:t>destroy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tank</a:t>
            </a:r>
          </a:p>
          <a:p>
            <a:pPr marL="0" indent="0">
              <a:buNone/>
            </a:pPr>
            <a:r>
              <a:rPr lang="zh-TW" altLang="en-US" dirty="0"/>
              <a:t> </a:t>
            </a:r>
            <a:r>
              <a:rPr lang="en-US" altLang="zh-TW" dirty="0" smtClean="0"/>
              <a:t>4.</a:t>
            </a:r>
            <a:r>
              <a:rPr lang="zh-TW" altLang="en-US" dirty="0" smtClean="0"/>
              <a:t> </a:t>
            </a:r>
            <a:r>
              <a:rPr lang="en-US" altLang="zh-TW" dirty="0" smtClean="0"/>
              <a:t>You</a:t>
            </a:r>
            <a:r>
              <a:rPr lang="zh-TW" altLang="en-US" dirty="0" smtClean="0"/>
              <a:t> </a:t>
            </a:r>
            <a:r>
              <a:rPr lang="en-US" altLang="zh-TW" dirty="0" smtClean="0"/>
              <a:t>can</a:t>
            </a:r>
            <a:r>
              <a:rPr lang="zh-TW" altLang="en-US" dirty="0" smtClean="0"/>
              <a:t> </a:t>
            </a:r>
            <a:r>
              <a:rPr lang="en-US" altLang="zh-TW" dirty="0" smtClean="0"/>
              <a:t>ram</a:t>
            </a:r>
            <a:r>
              <a:rPr lang="zh-TW" altLang="en-US" dirty="0" smtClean="0"/>
              <a:t> </a:t>
            </a:r>
            <a:r>
              <a:rPr lang="en-US" altLang="zh-TW" dirty="0" smtClean="0"/>
              <a:t>or</a:t>
            </a:r>
            <a:r>
              <a:rPr lang="zh-TW" altLang="en-US" dirty="0" smtClean="0"/>
              <a:t> </a:t>
            </a:r>
            <a:r>
              <a:rPr lang="en-US" altLang="zh-TW" dirty="0" smtClean="0"/>
              <a:t>fire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 smtClean="0"/>
              <a:t>cause</a:t>
            </a:r>
            <a:r>
              <a:rPr lang="zh-TW" altLang="en-US" dirty="0" smtClean="0"/>
              <a:t> </a:t>
            </a:r>
            <a:r>
              <a:rPr lang="en-US" altLang="zh-TW" dirty="0" smtClean="0"/>
              <a:t>damage</a:t>
            </a:r>
          </a:p>
        </p:txBody>
      </p:sp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8" name="Content Placeholder 4"/>
          <p:cNvSpPr txBox="1">
            <a:spLocks/>
          </p:cNvSpPr>
          <p:nvPr/>
        </p:nvSpPr>
        <p:spPr>
          <a:xfrm>
            <a:off x="1023860" y="2286000"/>
            <a:ext cx="11014152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13" indent="-91413" algn="l" defTabSz="914126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096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7922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182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007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126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386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5787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047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 smtClean="0"/>
              <a:t>5.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There</a:t>
            </a:r>
            <a:r>
              <a:rPr lang="zh-TW" altLang="en-US" dirty="0" smtClean="0"/>
              <a:t> </a:t>
            </a:r>
            <a:r>
              <a:rPr lang="en-US" altLang="zh-TW" dirty="0" smtClean="0"/>
              <a:t>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some</a:t>
            </a:r>
            <a:r>
              <a:rPr lang="zh-TW" altLang="en-US" dirty="0" smtClean="0"/>
              <a:t> </a:t>
            </a:r>
            <a:r>
              <a:rPr lang="en-US" altLang="zh-TW" dirty="0" smtClean="0"/>
              <a:t>“benchmark”</a:t>
            </a:r>
            <a:r>
              <a:rPr lang="zh-TW" altLang="en-US" dirty="0" smtClean="0"/>
              <a:t> </a:t>
            </a:r>
            <a:r>
              <a:rPr lang="en-US" altLang="zh-TW" dirty="0" smtClean="0"/>
              <a:t>built-in</a:t>
            </a:r>
            <a:r>
              <a:rPr lang="zh-TW" altLang="en-US" dirty="0" smtClean="0"/>
              <a:t> </a:t>
            </a:r>
            <a:r>
              <a:rPr lang="en-US" altLang="zh-TW" dirty="0" smtClean="0"/>
              <a:t>robots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Spin-Robot:</a:t>
            </a:r>
            <a:r>
              <a:rPr lang="zh-TW" altLang="en-US" dirty="0" smtClean="0"/>
              <a:t> </a:t>
            </a:r>
            <a:r>
              <a:rPr lang="en-US" altLang="zh-TW" dirty="0" smtClean="0"/>
              <a:t>	Circle</a:t>
            </a:r>
            <a:r>
              <a:rPr lang="zh-TW" altLang="en-US" dirty="0" smtClean="0"/>
              <a:t> </a:t>
            </a:r>
            <a:r>
              <a:rPr lang="en-US" altLang="zh-TW" dirty="0" smtClean="0"/>
              <a:t>movement,</a:t>
            </a:r>
            <a:r>
              <a:rPr lang="zh-TW" altLang="en-US" dirty="0"/>
              <a:t> </a:t>
            </a:r>
            <a:r>
              <a:rPr lang="en-US" altLang="zh-TW" dirty="0" smtClean="0"/>
              <a:t>shoot</a:t>
            </a:r>
            <a:r>
              <a:rPr lang="zh-TW" altLang="en-US" dirty="0" smtClean="0"/>
              <a:t> </a:t>
            </a:r>
            <a:r>
              <a:rPr lang="en-US" altLang="zh-TW" dirty="0" smtClean="0"/>
              <a:t>when</a:t>
            </a:r>
            <a:r>
              <a:rPr lang="zh-TW" altLang="en-US" dirty="0" smtClean="0"/>
              <a:t> </a:t>
            </a:r>
            <a:r>
              <a:rPr lang="en-US" altLang="zh-TW" dirty="0" smtClean="0"/>
              <a:t>heading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target</a:t>
            </a:r>
            <a:r>
              <a:rPr lang="zh-TW" altLang="en-US" dirty="0" smtClean="0"/>
              <a:t> </a:t>
            </a:r>
            <a:r>
              <a:rPr lang="en-US" altLang="zh-TW" dirty="0" smtClean="0"/>
              <a:t>(no</a:t>
            </a:r>
            <a:r>
              <a:rPr lang="zh-TW" altLang="en-US" dirty="0" smtClean="0"/>
              <a:t> </a:t>
            </a:r>
            <a:r>
              <a:rPr lang="en-US" altLang="zh-TW" dirty="0" smtClean="0"/>
              <a:t>radar</a:t>
            </a:r>
            <a:r>
              <a:rPr lang="zh-TW" altLang="en-US" dirty="0" smtClean="0"/>
              <a:t> </a:t>
            </a:r>
            <a:r>
              <a:rPr lang="en-US" altLang="zh-TW" dirty="0" smtClean="0"/>
              <a:t>lock)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err="1" smtClean="0"/>
              <a:t>Trackfire</a:t>
            </a:r>
            <a:r>
              <a:rPr lang="en-US" altLang="zh-TW" dirty="0" smtClean="0"/>
              <a:t>:	Scan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en-US" altLang="zh-TW" dirty="0" smtClean="0"/>
              <a:t>target,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then</a:t>
            </a:r>
            <a:r>
              <a:rPr lang="zh-TW" altLang="en-US" dirty="0" smtClean="0"/>
              <a:t> </a:t>
            </a:r>
            <a:r>
              <a:rPr lang="en-US" altLang="zh-TW" dirty="0" smtClean="0"/>
              <a:t>fire</a:t>
            </a:r>
            <a:r>
              <a:rPr lang="zh-TW" altLang="en-US" dirty="0" smtClean="0"/>
              <a:t> </a:t>
            </a:r>
            <a:r>
              <a:rPr lang="en-US" altLang="zh-TW" dirty="0" smtClean="0"/>
              <a:t>till</a:t>
            </a:r>
            <a:r>
              <a:rPr lang="zh-TW" altLang="en-US" dirty="0" smtClean="0"/>
              <a:t> </a:t>
            </a:r>
            <a:r>
              <a:rPr lang="en-US" altLang="zh-TW" dirty="0" smtClean="0"/>
              <a:t>dead</a:t>
            </a:r>
            <a:r>
              <a:rPr lang="zh-TW" altLang="en-US" dirty="0" smtClean="0"/>
              <a:t> </a:t>
            </a:r>
            <a:r>
              <a:rPr lang="en-US" altLang="zh-TW" dirty="0" smtClean="0"/>
              <a:t>(radar</a:t>
            </a:r>
            <a:r>
              <a:rPr lang="zh-TW" altLang="en-US" dirty="0" smtClean="0"/>
              <a:t> </a:t>
            </a:r>
            <a:r>
              <a:rPr lang="en-US" altLang="zh-TW" dirty="0" smtClean="0"/>
              <a:t>lock</a:t>
            </a:r>
            <a:r>
              <a:rPr lang="zh-TW" altLang="en-US" dirty="0" smtClean="0"/>
              <a:t> </a:t>
            </a:r>
            <a:r>
              <a:rPr lang="en-US" altLang="zh-TW" dirty="0" smtClean="0"/>
              <a:t>target,</a:t>
            </a:r>
            <a:r>
              <a:rPr lang="zh-TW" altLang="en-US" dirty="0" smtClean="0"/>
              <a:t> </a:t>
            </a:r>
            <a:r>
              <a:rPr lang="en-US" altLang="zh-TW" dirty="0" smtClean="0"/>
              <a:t>no</a:t>
            </a:r>
            <a:r>
              <a:rPr lang="zh-TW" altLang="en-US" dirty="0" smtClean="0"/>
              <a:t> </a:t>
            </a:r>
            <a:r>
              <a:rPr lang="en-US" altLang="zh-TW" dirty="0" smtClean="0"/>
              <a:t>movement)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err="1" smtClean="0"/>
              <a:t>Ramfire</a:t>
            </a:r>
            <a:r>
              <a:rPr lang="en-US" altLang="zh-TW" dirty="0" smtClean="0"/>
              <a:t>:	</a:t>
            </a:r>
            <a:r>
              <a:rPr lang="en-US" altLang="zh-TW" dirty="0" smtClean="0"/>
              <a:t>Ram</a:t>
            </a:r>
            <a:r>
              <a:rPr lang="zh-TW" altLang="en-US" dirty="0" smtClean="0"/>
              <a:t> </a:t>
            </a:r>
            <a:r>
              <a:rPr lang="en-US" altLang="zh-TW" dirty="0" smtClean="0"/>
              <a:t>target,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then</a:t>
            </a:r>
            <a:r>
              <a:rPr lang="zh-TW" altLang="en-US" dirty="0" smtClean="0"/>
              <a:t> </a:t>
            </a:r>
            <a:r>
              <a:rPr lang="en-US" altLang="zh-TW" dirty="0" smtClean="0"/>
              <a:t>ramp</a:t>
            </a:r>
            <a:r>
              <a:rPr lang="zh-TW" altLang="en-US" dirty="0" smtClean="0"/>
              <a:t> </a:t>
            </a:r>
            <a:r>
              <a:rPr lang="en-US" altLang="zh-TW" dirty="0" smtClean="0"/>
              <a:t>+</a:t>
            </a:r>
            <a:r>
              <a:rPr lang="zh-TW" altLang="en-US" dirty="0" smtClean="0"/>
              <a:t> </a:t>
            </a:r>
            <a:r>
              <a:rPr lang="en-US" altLang="zh-TW" dirty="0" smtClean="0"/>
              <a:t>fire</a:t>
            </a:r>
            <a:r>
              <a:rPr lang="zh-TW" altLang="en-US" dirty="0" smtClean="0"/>
              <a:t> </a:t>
            </a:r>
            <a:r>
              <a:rPr lang="en-US" altLang="zh-TW" dirty="0" smtClean="0"/>
              <a:t>till</a:t>
            </a:r>
            <a:r>
              <a:rPr lang="zh-TW" altLang="en-US" dirty="0" smtClean="0"/>
              <a:t> </a:t>
            </a:r>
            <a:r>
              <a:rPr lang="en-US" altLang="zh-TW" dirty="0" smtClean="0"/>
              <a:t>dead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/>
              <a:t>	Crazy:		Randomly</a:t>
            </a:r>
            <a:r>
              <a:rPr lang="zh-TW" altLang="en-US" dirty="0" smtClean="0"/>
              <a:t> </a:t>
            </a:r>
            <a:r>
              <a:rPr lang="en-US" altLang="zh-TW" dirty="0" smtClean="0"/>
              <a:t>move</a:t>
            </a:r>
            <a:r>
              <a:rPr lang="zh-TW" altLang="en-US" dirty="0" smtClean="0"/>
              <a:t> </a:t>
            </a:r>
            <a:r>
              <a:rPr lang="en-US" altLang="zh-TW" dirty="0" smtClean="0"/>
              <a:t>(not</a:t>
            </a:r>
            <a:r>
              <a:rPr lang="zh-TW" altLang="en-US" dirty="0" smtClean="0"/>
              <a:t> </a:t>
            </a:r>
            <a:r>
              <a:rPr lang="en-US" altLang="zh-TW" dirty="0" smtClean="0"/>
              <a:t>really),</a:t>
            </a:r>
            <a:r>
              <a:rPr lang="zh-TW" altLang="en-US" dirty="0" smtClean="0"/>
              <a:t> </a:t>
            </a:r>
            <a:r>
              <a:rPr lang="en-US" altLang="zh-TW" dirty="0" smtClean="0"/>
              <a:t>fire</a:t>
            </a:r>
            <a:r>
              <a:rPr lang="zh-TW" altLang="en-US" dirty="0" smtClean="0"/>
              <a:t> </a:t>
            </a:r>
            <a:r>
              <a:rPr lang="en-US" altLang="zh-TW" dirty="0" smtClean="0"/>
              <a:t>when</a:t>
            </a:r>
            <a:r>
              <a:rPr lang="zh-TW" altLang="en-US" dirty="0" smtClean="0"/>
              <a:t> </a:t>
            </a:r>
            <a:r>
              <a:rPr lang="en-US" altLang="zh-TW" dirty="0" smtClean="0"/>
              <a:t>scanned</a:t>
            </a:r>
            <a:r>
              <a:rPr lang="zh-TW" altLang="en-US" dirty="0" smtClean="0"/>
              <a:t> </a:t>
            </a:r>
            <a:r>
              <a:rPr lang="en-US" altLang="zh-TW" dirty="0" smtClean="0"/>
              <a:t>target</a:t>
            </a:r>
            <a:endParaRPr lang="en-US" altLang="zh-TW" dirty="0"/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7883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8" name="Content Placeholder 4"/>
          <p:cNvSpPr txBox="1">
            <a:spLocks/>
          </p:cNvSpPr>
          <p:nvPr/>
        </p:nvSpPr>
        <p:spPr>
          <a:xfrm>
            <a:off x="1023860" y="2286000"/>
            <a:ext cx="11014152" cy="4023360"/>
          </a:xfrm>
          <a:prstGeom prst="rect">
            <a:avLst/>
          </a:prstGeom>
        </p:spPr>
        <p:txBody>
          <a:bodyPr vert="horz" lIns="45720" tIns="45720" rIns="45720" bIns="45720" rtlCol="0">
            <a:normAutofit fontScale="85000" lnSpcReduction="10000"/>
          </a:bodyPr>
          <a:lstStyle>
            <a:lvl1pPr marL="91413" indent="-91413" algn="l" defTabSz="914126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096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7922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182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007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126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386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5787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047" indent="-137119" algn="l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 smtClean="0"/>
              <a:t>5.</a:t>
            </a:r>
            <a:r>
              <a:rPr lang="zh-TW" altLang="en-US" dirty="0" smtClean="0"/>
              <a:t> </a:t>
            </a:r>
            <a:r>
              <a:rPr lang="en-US" altLang="zh-TW" dirty="0" smtClean="0"/>
              <a:t>Result</a:t>
            </a:r>
            <a:r>
              <a:rPr lang="zh-TW" altLang="en-US" dirty="0" smtClean="0"/>
              <a:t> </a:t>
            </a:r>
            <a:r>
              <a:rPr lang="en-US" altLang="zh-TW" dirty="0" smtClean="0"/>
              <a:t>scores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400" dirty="0" smtClean="0"/>
              <a:t>Total </a:t>
            </a:r>
            <a:r>
              <a:rPr lang="en-US" sz="2400" dirty="0"/>
              <a:t>Score - This is everything else added up, and determines each robot's rank in this battle.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	Survival </a:t>
            </a:r>
            <a:r>
              <a:rPr lang="en-US" sz="2400" dirty="0"/>
              <a:t>Score - Each robot that's still alive scores 50 points every time another robot dies. Last </a:t>
            </a:r>
            <a:r>
              <a:rPr lang="en-US" sz="2400" dirty="0" smtClean="0"/>
              <a:t>	Survivor </a:t>
            </a:r>
            <a:r>
              <a:rPr lang="en-US" sz="2400" dirty="0"/>
              <a:t>Bonus - The last robot alive scores 10 additional points for each robot that died before it.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	Bullet </a:t>
            </a:r>
            <a:r>
              <a:rPr lang="en-US" sz="2400" dirty="0"/>
              <a:t>Damage - Robots score 1 point for each point of damage they do to enemies.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Bullet </a:t>
            </a:r>
            <a:r>
              <a:rPr lang="en-US" sz="2400" dirty="0"/>
              <a:t>Damage Bonus - </a:t>
            </a:r>
            <a:r>
              <a:rPr lang="en-US" sz="2400" dirty="0" smtClean="0"/>
              <a:t>additional </a:t>
            </a:r>
            <a:r>
              <a:rPr lang="en-US" sz="2400" dirty="0"/>
              <a:t>20% of all the damage it did to that </a:t>
            </a:r>
            <a:r>
              <a:rPr lang="en-US" sz="2400" dirty="0" smtClean="0"/>
              <a:t>enemy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when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killed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enemy</a:t>
            </a:r>
            <a:r>
              <a:rPr lang="en-US" sz="2400" dirty="0" smtClean="0"/>
              <a:t>. 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Ram </a:t>
            </a:r>
            <a:r>
              <a:rPr lang="en-US" sz="2400" dirty="0"/>
              <a:t>Damage - Robots score 2 points for each point of damage they cause by ramming enemies. </a:t>
            </a:r>
            <a:r>
              <a:rPr lang="en-US" sz="2400" dirty="0" smtClean="0"/>
              <a:t>	Ram </a:t>
            </a:r>
            <a:r>
              <a:rPr lang="en-US" sz="2400" dirty="0"/>
              <a:t>Damage Bonus - </a:t>
            </a:r>
            <a:r>
              <a:rPr lang="en-US" sz="2400" dirty="0" smtClean="0"/>
              <a:t>additional </a:t>
            </a:r>
            <a:r>
              <a:rPr lang="en-US" sz="2400" dirty="0"/>
              <a:t>30% of all the damage it did to </a:t>
            </a:r>
            <a:r>
              <a:rPr lang="en-US" sz="2400" dirty="0" smtClean="0"/>
              <a:t>enemy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when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killed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enemy</a:t>
            </a:r>
            <a:r>
              <a:rPr lang="en-US" sz="2400" dirty="0" smtClean="0"/>
              <a:t>. </a:t>
            </a:r>
            <a:r>
              <a:rPr lang="zh-TW" altLang="en-US" sz="2400" dirty="0" smtClean="0"/>
              <a:t> </a:t>
            </a:r>
            <a:endParaRPr lang="en-US" altLang="zh-TW" sz="2400" dirty="0" smtClean="0"/>
          </a:p>
          <a:p>
            <a:pPr marL="0" indent="0">
              <a:buNone/>
            </a:pPr>
            <a:r>
              <a:rPr lang="zh-TW" altLang="en-US" dirty="0"/>
              <a:t> </a:t>
            </a:r>
            <a:r>
              <a:rPr lang="en-US" altLang="zh-TW" dirty="0" smtClean="0"/>
              <a:t>6</a:t>
            </a:r>
            <a:r>
              <a:rPr lang="en-US" altLang="zh-TW" dirty="0" smtClean="0"/>
              <a:t>.</a:t>
            </a:r>
            <a:r>
              <a:rPr lang="zh-TW" altLang="en-US" dirty="0" smtClean="0"/>
              <a:t> </a:t>
            </a:r>
            <a:r>
              <a:rPr lang="en-US" altLang="zh-TW" dirty="0" smtClean="0"/>
              <a:t>Ram</a:t>
            </a:r>
            <a:r>
              <a:rPr lang="zh-TW" altLang="en-US" dirty="0" smtClean="0"/>
              <a:t> </a:t>
            </a:r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/>
              <a:t>continuing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push</a:t>
            </a:r>
            <a:r>
              <a:rPr lang="zh-TW" altLang="en-US" dirty="0" smtClean="0"/>
              <a:t> </a:t>
            </a:r>
            <a:r>
              <a:rPr lang="en-US" altLang="zh-TW" dirty="0" smtClean="0"/>
              <a:t>target</a:t>
            </a:r>
            <a:r>
              <a:rPr lang="zh-TW" altLang="en-US" dirty="0" smtClean="0"/>
              <a:t> </a:t>
            </a:r>
            <a:r>
              <a:rPr lang="en-US" altLang="zh-TW" dirty="0" smtClean="0"/>
              <a:t>when</a:t>
            </a:r>
            <a:r>
              <a:rPr lang="zh-TW" altLang="en-US" dirty="0" smtClean="0"/>
              <a:t> </a:t>
            </a:r>
            <a:r>
              <a:rPr lang="en-US" altLang="zh-TW" dirty="0" smtClean="0"/>
              <a:t>hitting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it</a:t>
            </a:r>
          </a:p>
          <a:p>
            <a:pPr marL="0" indent="0">
              <a:buNone/>
            </a:pPr>
            <a:r>
              <a:rPr lang="zh-TW" altLang="en-US" dirty="0"/>
              <a:t> </a:t>
            </a:r>
            <a:r>
              <a:rPr lang="en-US" altLang="zh-TW" dirty="0" smtClean="0"/>
              <a:t>7.</a:t>
            </a:r>
            <a:r>
              <a:rPr lang="zh-TW" altLang="en-US" dirty="0" smtClean="0"/>
              <a:t> </a:t>
            </a:r>
            <a:r>
              <a:rPr lang="en-US" altLang="zh-TW" dirty="0" smtClean="0"/>
              <a:t>If</a:t>
            </a:r>
            <a:r>
              <a:rPr lang="zh-TW" altLang="en-US" dirty="0" smtClean="0"/>
              <a:t> </a:t>
            </a:r>
            <a:r>
              <a:rPr lang="en-US" altLang="zh-TW" dirty="0" smtClean="0"/>
              <a:t>continuing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push</a:t>
            </a:r>
            <a:r>
              <a:rPr lang="zh-TW" altLang="en-US" dirty="0" smtClean="0"/>
              <a:t> </a:t>
            </a:r>
            <a:r>
              <a:rPr lang="en-US" altLang="zh-TW" dirty="0" smtClean="0"/>
              <a:t>wall</a:t>
            </a:r>
            <a:r>
              <a:rPr lang="zh-TW" altLang="en-US" dirty="0" smtClean="0"/>
              <a:t> </a:t>
            </a:r>
            <a:r>
              <a:rPr lang="en-US" altLang="zh-TW" dirty="0" smtClean="0"/>
              <a:t>when</a:t>
            </a:r>
            <a:r>
              <a:rPr lang="zh-TW" altLang="en-US" dirty="0" smtClean="0"/>
              <a:t> </a:t>
            </a:r>
            <a:r>
              <a:rPr lang="en-US" altLang="zh-TW" dirty="0" smtClean="0"/>
              <a:t>hitting,</a:t>
            </a:r>
            <a:r>
              <a:rPr lang="zh-TW" altLang="en-US" dirty="0" smtClean="0"/>
              <a:t> </a:t>
            </a:r>
            <a:r>
              <a:rPr lang="en-US" altLang="zh-TW" dirty="0" smtClean="0"/>
              <a:t>it</a:t>
            </a:r>
            <a:r>
              <a:rPr lang="zh-TW" altLang="en-US" dirty="0" smtClean="0"/>
              <a:t> </a:t>
            </a:r>
            <a:r>
              <a:rPr lang="en-US" altLang="zh-TW" dirty="0" smtClean="0"/>
              <a:t>will</a:t>
            </a:r>
            <a:r>
              <a:rPr lang="zh-TW" altLang="en-US" dirty="0" smtClean="0"/>
              <a:t> </a:t>
            </a:r>
            <a:r>
              <a:rPr lang="en-US" altLang="zh-TW" dirty="0" smtClean="0"/>
              <a:t>suffer</a:t>
            </a:r>
            <a:r>
              <a:rPr lang="zh-TW" altLang="en-US" dirty="0" smtClean="0"/>
              <a:t> </a:t>
            </a:r>
            <a:r>
              <a:rPr lang="en-US" altLang="zh-TW" dirty="0" smtClean="0"/>
              <a:t>damage</a:t>
            </a:r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443457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/>
          <p:cNvSpPr txBox="1">
            <a:spLocks/>
          </p:cNvSpPr>
          <p:nvPr/>
        </p:nvSpPr>
        <p:spPr>
          <a:xfrm>
            <a:off x="0" y="2895600"/>
            <a:ext cx="12188825" cy="1499616"/>
          </a:xfrm>
          <a:prstGeom prst="rect">
            <a:avLst/>
          </a:prstGeom>
        </p:spPr>
        <p:txBody>
          <a:bodyPr/>
          <a:lstStyle>
            <a:lvl1pPr algn="l" defTabSz="914126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999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Genetic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4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431" y="2084832"/>
            <a:ext cx="9296400" cy="458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1.</a:t>
            </a:r>
            <a:r>
              <a:rPr lang="zh-TW" altLang="en-US" dirty="0" smtClean="0"/>
              <a:t> </a:t>
            </a: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chromosome</a:t>
            </a:r>
            <a:r>
              <a:rPr lang="zh-TW" altLang="en-US" dirty="0" smtClean="0"/>
              <a:t> </a:t>
            </a:r>
            <a:r>
              <a:rPr lang="en-US" altLang="zh-TW" dirty="0" smtClean="0"/>
              <a:t>contains</a:t>
            </a:r>
            <a:r>
              <a:rPr lang="zh-TW" altLang="en-US" dirty="0" smtClean="0"/>
              <a:t> </a:t>
            </a:r>
            <a:r>
              <a:rPr lang="en-US" altLang="zh-TW" dirty="0" smtClean="0"/>
              <a:t>multiple</a:t>
            </a:r>
            <a:r>
              <a:rPr lang="zh-TW" altLang="en-US" dirty="0" smtClean="0"/>
              <a:t> </a:t>
            </a:r>
            <a:r>
              <a:rPr lang="en-US" altLang="zh-TW" dirty="0" smtClean="0"/>
              <a:t>trees</a:t>
            </a:r>
          </a:p>
          <a:p>
            <a:r>
              <a:rPr lang="en-US" altLang="zh-TW" dirty="0" smtClean="0"/>
              <a:t>2.</a:t>
            </a:r>
            <a:r>
              <a:rPr lang="zh-TW" altLang="en-US" dirty="0" smtClean="0"/>
              <a:t> </a:t>
            </a:r>
            <a:r>
              <a:rPr lang="en-US" altLang="zh-TW" dirty="0" smtClean="0"/>
              <a:t>Trees</a:t>
            </a:r>
            <a:r>
              <a:rPr lang="zh-TW" altLang="en-US" dirty="0" smtClean="0"/>
              <a:t> </a:t>
            </a:r>
            <a:r>
              <a:rPr lang="en-US" altLang="zh-TW" dirty="0" smtClean="0"/>
              <a:t>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ruled</a:t>
            </a:r>
            <a:r>
              <a:rPr lang="zh-TW" altLang="en-US" dirty="0" smtClean="0"/>
              <a:t> </a:t>
            </a:r>
            <a:r>
              <a:rPr lang="en-US" altLang="zh-TW" dirty="0" smtClean="0"/>
              <a:t>by</a:t>
            </a:r>
            <a:r>
              <a:rPr lang="zh-TW" altLang="en-US" dirty="0" smtClean="0"/>
              <a:t> </a:t>
            </a: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syntax</a:t>
            </a:r>
            <a:r>
              <a:rPr lang="zh-TW" altLang="en-US" dirty="0" smtClean="0"/>
              <a:t> </a:t>
            </a:r>
            <a:r>
              <a:rPr lang="en-US" altLang="zh-TW" dirty="0" smtClean="0"/>
              <a:t>table</a:t>
            </a:r>
          </a:p>
          <a:p>
            <a:endParaRPr lang="en-US" altLang="zh-TW" dirty="0" smtClean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929" y="76200"/>
            <a:ext cx="5348883" cy="6753813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9654" y="3442809"/>
            <a:ext cx="4537152" cy="322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55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F09A44C-857D-42FD-9219-94A36248C2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397</Words>
  <Application>Microsoft Office PowerPoint</Application>
  <PresentationFormat>Custom</PresentationFormat>
  <Paragraphs>127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微軟正黑體</vt:lpstr>
      <vt:lpstr>Cambria Math</vt:lpstr>
      <vt:lpstr>Corbel</vt:lpstr>
      <vt:lpstr>Cordia New</vt:lpstr>
      <vt:lpstr>Miriam Fixed</vt:lpstr>
      <vt:lpstr>Tw Cen MT</vt:lpstr>
      <vt:lpstr>Tw Cen MT Condensed</vt:lpstr>
      <vt:lpstr>Wingdings 3</vt:lpstr>
      <vt:lpstr>Integral</vt:lpstr>
      <vt:lpstr>Evolved a Robocode tank using genetic programming</vt:lpstr>
      <vt:lpstr>Outline</vt:lpstr>
      <vt:lpstr>PowerPoint Presentation</vt:lpstr>
      <vt:lpstr>Introduction</vt:lpstr>
      <vt:lpstr>Introduction</vt:lpstr>
      <vt:lpstr>Introduction</vt:lpstr>
      <vt:lpstr>PowerPoint Presentation</vt:lpstr>
      <vt:lpstr>Architecture</vt:lpstr>
      <vt:lpstr>Encode</vt:lpstr>
      <vt:lpstr>Decode</vt:lpstr>
      <vt:lpstr>Decode</vt:lpstr>
      <vt:lpstr>Decode</vt:lpstr>
      <vt:lpstr>Crossover</vt:lpstr>
      <vt:lpstr>Mutation</vt:lpstr>
      <vt:lpstr>Fitness</vt:lpstr>
      <vt:lpstr>Fitness</vt:lpstr>
      <vt:lpstr>Selection</vt:lpstr>
      <vt:lpstr>PowerPoint Presentation</vt:lpstr>
      <vt:lpstr>How we apply GP to robocode</vt:lpstr>
      <vt:lpstr>PowerPoint Presentation</vt:lpstr>
      <vt:lpstr>How we apply GP to robocode</vt:lpstr>
      <vt:lpstr>What we have done</vt:lpstr>
      <vt:lpstr>Future works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2015-05-03T13:35:45Z</dcterms:created>
  <dcterms:modified xsi:type="dcterms:W3CDTF">2015-05-04T16:53:27Z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TC028048469991</vt:lpwstr>
  </property>
</Properties>
</file>

<file path=docProps/thumbnail.jpeg>
</file>